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27"/>
  </p:notesMasterIdLst>
  <p:handoutMasterIdLst>
    <p:handoutMasterId r:id="rId28"/>
  </p:handoutMasterIdLst>
  <p:sldIdLst>
    <p:sldId id="389" r:id="rId2"/>
    <p:sldId id="478" r:id="rId3"/>
    <p:sldId id="398" r:id="rId4"/>
    <p:sldId id="459" r:id="rId5"/>
    <p:sldId id="526" r:id="rId6"/>
    <p:sldId id="545" r:id="rId7"/>
    <p:sldId id="546" r:id="rId8"/>
    <p:sldId id="547" r:id="rId9"/>
    <p:sldId id="548" r:id="rId10"/>
    <p:sldId id="535" r:id="rId11"/>
    <p:sldId id="549" r:id="rId12"/>
    <p:sldId id="536" r:id="rId13"/>
    <p:sldId id="537" r:id="rId14"/>
    <p:sldId id="550" r:id="rId15"/>
    <p:sldId id="551" r:id="rId16"/>
    <p:sldId id="552" r:id="rId17"/>
    <p:sldId id="553" r:id="rId18"/>
    <p:sldId id="557" r:id="rId19"/>
    <p:sldId id="556" r:id="rId20"/>
    <p:sldId id="554" r:id="rId21"/>
    <p:sldId id="558" r:id="rId22"/>
    <p:sldId id="559" r:id="rId23"/>
    <p:sldId id="560" r:id="rId24"/>
    <p:sldId id="561" r:id="rId25"/>
    <p:sldId id="394" r:id="rId26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15922"/>
    <a:srgbClr val="DEE1F1"/>
    <a:srgbClr val="DFEEC6"/>
    <a:srgbClr val="959CCF"/>
    <a:srgbClr val="F0FBDD"/>
    <a:srgbClr val="FFD9D9"/>
    <a:srgbClr val="F8E4F1"/>
    <a:srgbClr val="F68E38"/>
    <a:srgbClr val="DD75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3059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2-3-1(&#49472;%20&#49436;&#49885;).pptx#-1,4,PowerPoint &#54532;&#47112;&#51232;&#53580;&#51060;&#49496;" TargetMode="Externa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3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2326521"/>
            <a:ext cx="421481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기초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Ⅱ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3278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셀</a:t>
            </a:r>
            <a:r>
              <a:rPr lang="en-US" altLang="ko-KR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서식과</a:t>
            </a:r>
            <a:r>
              <a:rPr lang="en-US" altLang="ko-KR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차트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9913" y="5134682"/>
            <a:ext cx="2154757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셀 서식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79913" y="5638738"/>
            <a:ext cx="163538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차트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176091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72~80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006656"/>
              </p:ext>
            </p:extLst>
          </p:nvPr>
        </p:nvGraphicFramePr>
        <p:xfrm>
          <a:off x="251520" y="1700808"/>
          <a:ext cx="8640000" cy="4775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4201057219"/>
                    </a:ext>
                  </a:extLst>
                </a:gridCol>
                <a:gridCol w="7199840">
                  <a:extLst>
                    <a:ext uri="{9D8B030D-6E8A-4147-A177-3AD203B41FA5}">
                      <a16:colId xmlns:a16="http://schemas.microsoft.com/office/drawing/2014/main" xmlns="" val="734968527"/>
                    </a:ext>
                  </a:extLst>
                </a:gridCol>
              </a:tblGrid>
              <a:tr h="4527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종류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설명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8991955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세로 막대형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항목간의 값을 비교하는 데 사용되는 차트로</a:t>
                      </a:r>
                      <a:r>
                        <a:rPr lang="en-US" altLang="ko-KR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2</a:t>
                      </a:r>
                      <a:r>
                        <a:rPr lang="ko-KR" altLang="en-US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차원</a:t>
                      </a:r>
                      <a:r>
                        <a:rPr lang="en-US" altLang="ko-KR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·3</a:t>
                      </a:r>
                      <a:r>
                        <a:rPr lang="ko-KR" altLang="en-US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차원 차트로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작성할 수 있으며 누적과 비누적 형태로 나뉜다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9981721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꺾은선형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시간에 따른 추세를 표시하는 데 사용되며 데이터 계열이 선으로 표시된다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234536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원형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전체에 대한 각 값의 기여도를 표시한다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en-US" altLang="ko-KR" sz="2000" b="0" i="0" u="none" strike="noStrike" kern="1200" spc="-2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spc="-2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항목의 값들이 합계의 비율로 표시되며 중요한 요소를 강조할 수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있다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44231389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가로 막대형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spc="-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세로 막대형 차트와 유사한 용도로 이용되며 여러 값을 가장 잘 비교</a:t>
                      </a:r>
                      <a:r>
                        <a:rPr lang="ko-KR" altLang="en-US" sz="2000" b="0" i="0" u="none" strike="noStrike" kern="1200" spc="-8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할 수 있는 차트이다</a:t>
                      </a:r>
                      <a:r>
                        <a:rPr lang="en-US" altLang="ko-KR" sz="2000" b="0" i="0" u="none" strike="noStrike" kern="1200" spc="-8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ko-KR" altLang="en-US" sz="2000" b="0" i="0" u="none" strike="noStrike" kern="1200" spc="-8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축 레이블이 길거나 표시되는 값이 기간인 경우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에 사용된다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3171245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영역형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일정한 시간에 따라 데이터 변동 크기를 강조할 때 사용하는 차트</a:t>
                      </a:r>
                      <a:r>
                        <a:rPr lang="ko-KR" altLang="en-US" sz="2000" b="0" i="0" u="none" strike="noStrike" kern="1200" spc="-3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로</a:t>
                      </a:r>
                      <a:r>
                        <a:rPr lang="en-US" altLang="ko-KR" sz="2000" b="0" i="0" u="none" strike="noStrike" kern="1200" spc="-3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i="0" u="none" strike="noStrike" kern="1200" spc="-3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데이터 계열의 합계를 표시하며 전체 값에 대한 각 값의 관계를</a:t>
                      </a:r>
                      <a:r>
                        <a:rPr lang="ko-KR" altLang="en-US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표시한다</a:t>
                      </a:r>
                      <a:r>
                        <a:rPr lang="en-US" altLang="ko-KR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	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084612"/>
                  </a:ext>
                </a:extLst>
              </a:tr>
            </a:tbl>
          </a:graphicData>
        </a:graphic>
      </p:graphicFrame>
      <p:sp>
        <p:nvSpPr>
          <p:cNvPr id="8" name="모서리가 둥근 직사각형 7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53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716715"/>
              </p:ext>
            </p:extLst>
          </p:nvPr>
        </p:nvGraphicFramePr>
        <p:xfrm>
          <a:off x="251520" y="1700808"/>
          <a:ext cx="8640000" cy="43204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4201057219"/>
                    </a:ext>
                  </a:extLst>
                </a:gridCol>
                <a:gridCol w="7199840">
                  <a:extLst>
                    <a:ext uri="{9D8B030D-6E8A-4147-A177-3AD203B41FA5}">
                      <a16:colId xmlns:a16="http://schemas.microsoft.com/office/drawing/2014/main" xmlns="" val="734968527"/>
                    </a:ext>
                  </a:extLst>
                </a:gridCol>
              </a:tblGrid>
              <a:tr h="4527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종류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설명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8991955"/>
                  </a:ext>
                </a:extLst>
              </a:tr>
              <a:tr h="773542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분산형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시간에 따른 추세를 표시하는 데 사용되며 데이터 계열이 선으로 표시된다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234536"/>
                  </a:ext>
                </a:extLst>
              </a:tr>
              <a:tr h="773542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주식형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000" b="0" i="0" u="none" strike="noStrike" kern="1200" spc="-8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주가 데이터를 나타낼 때 많이 사용하며</a:t>
                      </a:r>
                      <a:r>
                        <a:rPr lang="en-US" altLang="ko-KR" sz="2000" b="0" i="0" u="none" strike="noStrike" kern="1200" spc="-8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i="0" u="none" strike="noStrike" kern="1200" spc="-8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온도 변화와 같은 과학 데이</a:t>
                      </a:r>
                      <a:r>
                        <a:rPr lang="ko-KR" altLang="en-US" sz="2000" b="0" i="0" u="none" strike="noStrike" kern="1200" spc="-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터를 나타내는 데 사용할 수도 있다</a:t>
                      </a:r>
                      <a:r>
                        <a:rPr lang="en-US" altLang="ko-KR" sz="2000" b="0" i="0" u="none" strike="noStrike" kern="1200" spc="-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	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3171245"/>
                  </a:ext>
                </a:extLst>
              </a:tr>
              <a:tr h="773542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표면형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kern="1200" spc="-9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데이터 계열이 두 개 이상일 때만 작성이 가능하며</a:t>
                      </a:r>
                      <a:r>
                        <a:rPr lang="en-US" altLang="ko-KR" sz="2000" kern="1200" spc="-9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2000" kern="1200" spc="-9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두 데이터 집합</a:t>
                      </a:r>
                      <a:r>
                        <a:rPr lang="ko-KR" altLang="en-US" sz="2000" kern="120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간의 최적의 조합을 찾을 때 사용한다</a:t>
                      </a:r>
                      <a:r>
                        <a:rPr lang="en-US" altLang="ko-KR" sz="2000" kern="120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66448752"/>
                  </a:ext>
                </a:extLst>
              </a:tr>
              <a:tr h="773542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방사형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kern="1200" spc="-3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항목을 직접 비교할 수 없는 경우 많은 데이터 계열의 합계 값을</a:t>
                      </a:r>
                      <a:r>
                        <a:rPr lang="ko-KR" altLang="en-US" sz="2000" kern="120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비교할 때 사용한다</a:t>
                      </a:r>
                      <a:r>
                        <a:rPr lang="en-US" altLang="ko-KR" sz="2000" kern="120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  <a:endParaRPr lang="ko-KR" altLang="en-US" sz="2000" kern="120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9253715"/>
                  </a:ext>
                </a:extLst>
              </a:tr>
              <a:tr h="773542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콤보형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kern="1200" spc="-1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특정 데이터 계열을 보조 축으로 나타낼 때 다른 종류의 차트를</a:t>
                      </a:r>
                      <a:r>
                        <a:rPr lang="ko-KR" altLang="en-US" sz="2000" kern="120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선택할 수 있다</a:t>
                      </a:r>
                      <a:r>
                        <a:rPr lang="en-US" altLang="ko-KR" sz="2000" kern="120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80956668"/>
                  </a:ext>
                </a:extLst>
              </a:tr>
            </a:tbl>
          </a:graphicData>
        </a:graphic>
      </p:graphicFrame>
      <p:sp>
        <p:nvSpPr>
          <p:cNvPr id="8" name="모서리가 둥근 직사각형 7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182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차트로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만들 데이터는 필드 이름을 포함하여 범위로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지정</a:t>
            </a:r>
            <a:endParaRPr kumimoji="0" lang="en-US" altLang="ko-KR" sz="3000" spc="-1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떨어져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있는 범위를 선택할 때는 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[Ctrl]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키를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누른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상태에서 셀 범위를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지정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데이터 선택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353013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차트 종류의 선택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차트로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나타낼 셀 범위를 지정한 후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차트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그룹에서 원하는 차트 종류를 선택하거나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추천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차트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를 누르고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차트 삽입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추천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차트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탭이나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모든 차트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탭에서 원하는 차트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종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류 선택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5960" y="3360520"/>
            <a:ext cx="252000" cy="41023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3051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353013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차트 종류의 선택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이미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작성한 차트의 종류를 변경하려면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차트 도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구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종류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차트 종류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변경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를 눌러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차트 종류 변경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2656" y="2860692"/>
            <a:ext cx="324000" cy="39103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7449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353013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차트 종류의 선택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025871"/>
            <a:ext cx="1980000" cy="296567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2000" y="3023610"/>
            <a:ext cx="3240000" cy="296794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488" y="3023611"/>
            <a:ext cx="3240000" cy="2967939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4400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316464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차트 위치 변경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차트의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위치를 변경하거나 새 시트에 삽입을 원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하는 경우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차트 도구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위치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차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트 이동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을 누르고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차트 이동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대화 상자에서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새 시트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나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워크시트에 삽입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879" y="3316894"/>
            <a:ext cx="288000" cy="46883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8062" y="4500093"/>
            <a:ext cx="4860000" cy="2150357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744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5222905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차트 제목과 서식 지정 변경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차트 레이아웃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차트 요소 추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가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를 누르고 차트 요소를 추가하거나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삭제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서식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현재 선택 영역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그룹에서 차트의 구성 요소를 선택하여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서식 설정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861631"/>
            <a:ext cx="324000" cy="391036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5031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5222905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차트 제목과 서식 지정 변경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21554" y="2276872"/>
            <a:ext cx="24105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</a:t>
            </a: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[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디자인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]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탭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80" y="3119282"/>
            <a:ext cx="8640000" cy="1101806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516541" y="414908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endParaRPr lang="ko-KR" altLang="en-US" sz="2800"/>
          </a:p>
        </p:txBody>
      </p:sp>
      <p:sp>
        <p:nvSpPr>
          <p:cNvPr id="5" name="직사각형 4"/>
          <p:cNvSpPr/>
          <p:nvPr/>
        </p:nvSpPr>
        <p:spPr>
          <a:xfrm>
            <a:off x="3851920" y="414908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endParaRPr lang="ko-KR" altLang="en-US" sz="2800"/>
          </a:p>
        </p:txBody>
      </p:sp>
      <p:sp>
        <p:nvSpPr>
          <p:cNvPr id="6" name="직사각형 5"/>
          <p:cNvSpPr/>
          <p:nvPr/>
        </p:nvSpPr>
        <p:spPr>
          <a:xfrm>
            <a:off x="7092280" y="414908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7848936" y="414908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endParaRPr lang="ko-KR" altLang="en-US" sz="2800"/>
          </a:p>
        </p:txBody>
      </p:sp>
      <p:sp>
        <p:nvSpPr>
          <p:cNvPr id="8" name="직사각형 7"/>
          <p:cNvSpPr/>
          <p:nvPr/>
        </p:nvSpPr>
        <p:spPr>
          <a:xfrm>
            <a:off x="8360118" y="414908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endParaRPr lang="ko-KR" altLang="en-US" sz="280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734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5222905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차트 제목과 서식 지정 변경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21554" y="2276872"/>
            <a:ext cx="24105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</a:t>
            </a: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[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디자인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]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탭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924944"/>
            <a:ext cx="7848872" cy="376000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rgbClr val="EC008C"/>
              </a:buClr>
            </a:pP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차트 레이아웃</a:t>
            </a:r>
            <a:r>
              <a:rPr kumimoji="0" lang="en-US" altLang="ko-KR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endParaRPr kumimoji="0" lang="en-US" altLang="ko-KR" sz="3000" spc="-130" smtClean="0">
              <a:solidFill>
                <a:srgbClr val="EC008C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차트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요소 추가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축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축 제목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차트 제목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데이터 레이블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데이터 표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눈금선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범례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오차 막대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추세선 등 차트 요소를 추가할 수 있다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빠른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레이아웃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차트 레이아웃을 변경할 수 있다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76250" indent="-476250">
              <a:lnSpc>
                <a:spcPts val="4000"/>
              </a:lnSpc>
              <a:spcBef>
                <a:spcPts val="600"/>
              </a:spcBef>
              <a:buClr>
                <a:srgbClr val="EC008C"/>
              </a:buClr>
            </a:pP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 </a:t>
            </a:r>
            <a:r>
              <a:rPr kumimoji="0" lang="en-US" altLang="ko-KR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차트 스타일</a:t>
            </a:r>
            <a:r>
              <a:rPr kumimoji="0" lang="en-US" altLang="ko-KR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차트의 전체 스타일을 변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경할 수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830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셀 서식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sldjump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차트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5222905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차트 제목과 서식 지정 변경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21554" y="2276872"/>
            <a:ext cx="24105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</a:t>
            </a: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[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디자인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]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탭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924944"/>
            <a:ext cx="7848872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rgbClr val="EC008C"/>
              </a:buClr>
            </a:pP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endParaRPr kumimoji="0" lang="en-US" altLang="ko-KR" sz="3000" spc="-130" smtClean="0">
              <a:solidFill>
                <a:srgbClr val="EC008C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30" smtClean="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3000" spc="-3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30" smtClean="0">
                <a:effectLst/>
                <a:latin typeface="맑은 고딕" pitchFamily="50" charset="-127"/>
                <a:ea typeface="맑은 고딕" pitchFamily="50" charset="-127"/>
              </a:rPr>
              <a:t>열 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전환</a:t>
            </a:r>
            <a:r>
              <a:rPr kumimoji="0" lang="en-US" altLang="ko-KR" sz="3000" spc="-3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차트의 </a:t>
            </a:r>
            <a:r>
              <a:rPr kumimoji="0" lang="en-US" altLang="ko-KR" sz="3000" spc="-30">
                <a:effectLst/>
                <a:latin typeface="맑은 고딕" pitchFamily="50" charset="-127"/>
                <a:ea typeface="맑은 고딕" pitchFamily="50" charset="-127"/>
              </a:rPr>
              <a:t>X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축과 </a:t>
            </a:r>
            <a:r>
              <a:rPr kumimoji="0" lang="en-US" altLang="ko-KR" sz="3000" spc="-30">
                <a:effectLst/>
                <a:latin typeface="맑은 고딕" pitchFamily="50" charset="-127"/>
                <a:ea typeface="맑은 고딕" pitchFamily="50" charset="-127"/>
              </a:rPr>
              <a:t>Y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축을 바꾸어 나타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낸다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차트 데이터의 범위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열 전환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범례 항목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계열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),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가로축 레이블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숨겨진 셀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빈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셀 등을 설정할 수 있다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0072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5222905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차트 제목과 서식 지정 변경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21554" y="2276872"/>
            <a:ext cx="24105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</a:t>
            </a: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[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디자인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]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탭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924944"/>
            <a:ext cx="7848872" cy="17081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rgbClr val="EC008C"/>
              </a:buClr>
            </a:pP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6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종류</a:t>
            </a:r>
            <a:r>
              <a:rPr kumimoji="0" lang="en-US" altLang="ko-KR" sz="3000" spc="-16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모든 차트 종류를 변경할 수 있다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47675" indent="-447675">
              <a:lnSpc>
                <a:spcPts val="4000"/>
              </a:lnSpc>
              <a:spcBef>
                <a:spcPts val="600"/>
              </a:spcBef>
              <a:buClr>
                <a:srgbClr val="EC008C"/>
              </a:buClr>
            </a:pP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9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9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위치</a:t>
            </a:r>
            <a:r>
              <a:rPr kumimoji="0" lang="en-US" altLang="ko-KR" sz="3000" spc="-9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차트 이동을 ‘새 시트’나 ‘워크시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트에 삽입’ 중에서 선택할 수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5913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5222905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차트 제목과 서식 지정 변경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21554" y="2276872"/>
            <a:ext cx="20605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[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서식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]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탭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16541" y="414908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endParaRPr lang="ko-KR" altLang="en-US" sz="2800"/>
          </a:p>
        </p:txBody>
      </p:sp>
      <p:sp>
        <p:nvSpPr>
          <p:cNvPr id="5" name="직사각형 4"/>
          <p:cNvSpPr/>
          <p:nvPr/>
        </p:nvSpPr>
        <p:spPr>
          <a:xfrm>
            <a:off x="6911688" y="414908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endParaRPr lang="ko-KR" altLang="en-US" sz="2800"/>
          </a:p>
        </p:txBody>
      </p:sp>
      <p:sp>
        <p:nvSpPr>
          <p:cNvPr id="6" name="직사각형 5"/>
          <p:cNvSpPr/>
          <p:nvPr/>
        </p:nvSpPr>
        <p:spPr>
          <a:xfrm>
            <a:off x="8100392" y="414908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endParaRPr lang="ko-KR" altLang="en-US" sz="2800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80" y="3129152"/>
            <a:ext cx="8640000" cy="1046216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5381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5222905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차트 제목과 서식 지정 변경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21554" y="2276872"/>
            <a:ext cx="20605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[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서식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]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탭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924944"/>
            <a:ext cx="7848872" cy="36830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rgbClr val="EC008C"/>
              </a:buClr>
            </a:pP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현재 선택 영역</a:t>
            </a:r>
            <a:r>
              <a:rPr kumimoji="0" lang="en-US" altLang="ko-KR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endParaRPr kumimoji="0" lang="en-US" altLang="ko-KR" sz="3000" spc="-130" smtClean="0">
              <a:solidFill>
                <a:srgbClr val="EC008C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차트 요소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서식을 지정할 차트 요소를 선택할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수 있다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선택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영역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서식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선택한 차트 요소에 대한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서식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작업 창이 나타난다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스타일에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맞게 다시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사용자 지정 서식을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지우고 전체 표시 스타일로 되돌린다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5500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 작성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5222905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차트 제목과 서식 지정 변경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21554" y="2276872"/>
            <a:ext cx="20605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[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서식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]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탭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924944"/>
            <a:ext cx="7848872" cy="17081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  <a:buClr>
                <a:srgbClr val="EC008C"/>
              </a:buClr>
            </a:pP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 </a:t>
            </a:r>
            <a:r>
              <a:rPr kumimoji="0" lang="en-US" altLang="ko-KR" sz="3000" spc="-1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정렬</a:t>
            </a:r>
            <a:r>
              <a:rPr kumimoji="0" lang="en-US" altLang="ko-KR" sz="3000" spc="-1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차트의 맞춤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선택 창의 표시 여부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차트의 표시와 숨기기 등을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설정한다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4000"/>
              </a:lnSpc>
              <a:spcBef>
                <a:spcPts val="600"/>
              </a:spcBef>
              <a:buClr>
                <a:srgbClr val="EC008C"/>
              </a:buClr>
            </a:pP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크기</a:t>
            </a:r>
            <a:r>
              <a:rPr kumimoji="0" lang="en-US" altLang="ko-KR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차트의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높이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너비를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설정한다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6391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입력한 데이터에 셀 서식이나 셀 스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타일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표 스타일 등을 적용할 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여러 가지 차트를 작성하거나 편집할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691664"/>
            <a:ext cx="8100000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워크시트에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입력된 수치로 구성된 데이터나 수식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으로 얻은 값을 막대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선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도형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그림 등을 사용하여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사용자가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시각적으로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쉽고 빠르게 파악할 수 있도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록 그래프의 형태로 표현한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것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23"/>
          <p:cNvGrpSpPr/>
          <p:nvPr/>
        </p:nvGrpSpPr>
        <p:grpSpPr>
          <a:xfrm>
            <a:off x="683568" y="1124744"/>
            <a:ext cx="1206303" cy="553998"/>
            <a:chOff x="755388" y="1700808"/>
            <a:chExt cx="1206303" cy="553998"/>
          </a:xfrm>
        </p:grpSpPr>
        <p:sp>
          <p:nvSpPr>
            <p:cNvPr id="11" name="TextBox 10"/>
            <p:cNvSpPr txBox="1"/>
            <p:nvPr/>
          </p:nvSpPr>
          <p:spPr>
            <a:xfrm>
              <a:off x="1007584" y="1700808"/>
              <a:ext cx="95410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차트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318782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차트의 기본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00808"/>
            <a:ext cx="7848872" cy="40164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엑셀의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기본 차트는 세로 막대형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차트</a:t>
            </a:r>
            <a:endParaRPr kumimoji="0" lang="en-US" altLang="ko-KR" sz="3000" spc="-13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차트로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작성할 데이터 범위를 지정한 후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[F11]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키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를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누르면 새로운 시트에 삽입되며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[Alt]+[F1]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을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누르면 현재 시트에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새로운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시트에 삽입할 경우 기본적으로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Chart1,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Chart2, …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등으로 시트 이름이 표시되며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이름을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바꾸거나 이동 및 복사할 수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원본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데이터를 변경하면 차트도 자동으로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변경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44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차트의 기본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00808"/>
            <a:ext cx="7848872" cy="55399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차트의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기본 구성 요소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104" y="2254806"/>
            <a:ext cx="7020000" cy="4467840"/>
          </a:xfrm>
          <a:prstGeom prst="rect">
            <a:avLst/>
          </a:prstGeom>
        </p:spPr>
      </p:pic>
      <p:sp>
        <p:nvSpPr>
          <p:cNvPr id="10" name="모서리가 둥근 직사각형 9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239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차트의 기본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19096"/>
            <a:ext cx="7848872" cy="429861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spcBef>
                <a:spcPts val="0"/>
              </a:spcBef>
              <a:buClr>
                <a:srgbClr val="EC008C"/>
              </a:buClr>
            </a:pP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 </a:t>
            </a: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차트 제목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차트의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제목을 나타낸다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84188" indent="-484188">
              <a:lnSpc>
                <a:spcPts val="4000"/>
              </a:lnSpc>
              <a:spcBef>
                <a:spcPts val="600"/>
              </a:spcBef>
              <a:buClr>
                <a:srgbClr val="EC008C"/>
              </a:buClr>
            </a:pP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차트 영역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차트의 구성 요소를 포함한 전체 영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역으로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차트 영역 서식을 사용하여 모든 구성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요소의 서식을 한 번에 변경할 수 있다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그림 영역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가로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세로축으로 이루어진 영역으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로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그림 영역 서식을 이용하여 무늬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테두리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스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타일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색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두께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),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채우기 효과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그라데이션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질감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무늬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그림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를 설정한다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585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차트의 기본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09952"/>
            <a:ext cx="7848872" cy="493981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84188" indent="-48418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 </a:t>
            </a:r>
            <a:r>
              <a:rPr kumimoji="0" lang="ko-KR" altLang="en-US" sz="30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범례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각 데이터 계열의 이름을 무늬 및 색으로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표시한다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 </a:t>
            </a:r>
            <a:r>
              <a:rPr kumimoji="0" lang="ko-KR" altLang="en-US" sz="3000" spc="-18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데이터 계열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차트로 나타낼 값을 가진 항목들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을 의미하며 막대나 선으로 표시된다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가로</a:t>
            </a:r>
            <a:r>
              <a:rPr kumimoji="0" lang="en-US" altLang="ko-KR" sz="3000" spc="-19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9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항목</a:t>
            </a:r>
            <a:r>
              <a:rPr kumimoji="0" lang="en-US" altLang="ko-KR" sz="3000" spc="-19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3000" spc="-19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축</a:t>
            </a:r>
            <a:r>
              <a:rPr kumimoji="0" lang="en-US" altLang="ko-KR" sz="3000" spc="-19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9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세로</a:t>
            </a:r>
            <a:r>
              <a:rPr kumimoji="0" lang="en-US" altLang="ko-KR" sz="3000" spc="-19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9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3000" spc="-19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3000" spc="-19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축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데이터 항목을 나타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내는 축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데이터 계열의 값을 나타낸다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❼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가로 축 </a:t>
            </a:r>
            <a:r>
              <a:rPr kumimoji="0" lang="ko-KR" altLang="en-US" sz="3000" spc="-2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제목</a:t>
            </a:r>
            <a:r>
              <a:rPr kumimoji="0" lang="en-US" altLang="ko-KR" sz="3000" spc="-2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2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세로 </a:t>
            </a:r>
            <a:r>
              <a:rPr kumimoji="0" lang="ko-KR" altLang="en-US" sz="3000" spc="-2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축 제목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가로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항목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축 항목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이나 세로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축 숫자들의 전체 의미를 나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타내는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제목이다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6957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차트의 기본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673376"/>
            <a:ext cx="7848872" cy="383694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84188" indent="-48418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lang="ko-KR" altLang="en-US" smtClean="0">
                <a:solidFill>
                  <a:srgbClr val="EC008C"/>
                </a:solidFill>
              </a:rPr>
              <a:t> </a:t>
            </a:r>
            <a:r>
              <a:rPr kumimoji="0" lang="ko-KR" altLang="en-US" sz="3000" spc="-16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눈금선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가로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항목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축과 세로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축의 눈금을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그림 영역 부분에 표시하며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주 눈금선과 보조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눈금선을 그릴 수 있다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❾</a:t>
            </a:r>
            <a:r>
              <a:rPr kumimoji="0" lang="ko-KR" altLang="en-US" sz="3000" spc="-2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데이터 레이블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데이터 계열 값이나 항목을 이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름표 형식으로 표시한다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❿</a:t>
            </a:r>
            <a:r>
              <a:rPr kumimoji="0" lang="ko-KR" altLang="en-US" sz="3000" spc="-2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데이터 표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차트 작성 시 사용된 원본 데이터를 표 형태로 아래에 표시한다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189232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5600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8470</TotalTime>
  <Words>1240</Words>
  <Application>Microsoft Office PowerPoint</Application>
  <PresentationFormat>화면 슬라이드 쇼(4:3)</PresentationFormat>
  <Paragraphs>194</Paragraphs>
  <Slides>25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26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814</cp:revision>
  <dcterms:created xsi:type="dcterms:W3CDTF">2010-03-30T01:48:18Z</dcterms:created>
  <dcterms:modified xsi:type="dcterms:W3CDTF">2022-03-03T07:31:41Z</dcterms:modified>
</cp:coreProperties>
</file>